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6" r:id="rId2"/>
    <p:sldId id="257" r:id="rId3"/>
    <p:sldId id="258" r:id="rId4"/>
    <p:sldId id="259" r:id="rId5"/>
    <p:sldId id="261" r:id="rId6"/>
    <p:sldId id="262" r:id="rId7"/>
    <p:sldId id="263" r:id="rId8"/>
    <p:sldId id="264" r:id="rId9"/>
    <p:sldId id="265" r:id="rId10"/>
    <p:sldId id="266" r:id="rId11"/>
    <p:sldId id="267" r:id="rId12"/>
    <p:sldId id="269" r:id="rId13"/>
    <p:sldId id="268" r:id="rId14"/>
    <p:sldId id="270" r:id="rId15"/>
    <p:sldId id="26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65171" autoAdjust="0"/>
  </p:normalViewPr>
  <p:slideViewPr>
    <p:cSldViewPr snapToGrid="0">
      <p:cViewPr>
        <p:scale>
          <a:sx n="100" d="100"/>
          <a:sy n="100" d="100"/>
        </p:scale>
        <p:origin x="924" y="5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F8E7EB-E529-4E99-ACC6-4B5061B854F4}" type="datetimeFigureOut">
              <a:rPr lang="en-US" smtClean="0"/>
              <a:t>11/2/2021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38DE10-0567-4258-A1B7-7DD90116B002}" type="slidenum">
              <a:rPr lang="en-US" smtClean="0"/>
              <a:t>‹#›</a:t>
            </a:fld>
            <a:endParaRPr lang="en-US"/>
          </a:p>
        </p:txBody>
      </p:sp>
    </p:spTree>
    <p:extLst>
      <p:ext uri="{BB962C8B-B14F-4D97-AF65-F5344CB8AC3E}">
        <p14:creationId xmlns:p14="http://schemas.microsoft.com/office/powerpoint/2010/main" val="2461263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Cognitive dissonance theory suggests that people experience a</a:t>
            </a:r>
            <a:r>
              <a:rPr lang="en-US" baseline="0" dirty="0">
                <a:latin typeface="Times New Roman" panose="02020603050405020304" pitchFamily="18" charset="0"/>
                <a:cs typeface="Times New Roman" panose="02020603050405020304" pitchFamily="18" charset="0"/>
              </a:rPr>
              <a:t> form of social pressure when they act against their values </a:t>
            </a:r>
            <a:r>
              <a:rPr lang="en-US" baseline="0" dirty="0"/>
              <a:t>(</a:t>
            </a:r>
            <a:r>
              <a:rPr lang="en-US" dirty="0">
                <a:latin typeface="Times New Roman" panose="02020603050405020304" pitchFamily="18" charset="0"/>
                <a:cs typeface="Times New Roman" panose="02020603050405020304" pitchFamily="18" charset="0"/>
              </a:rPr>
              <a:t>Cogan, 2020)</a:t>
            </a:r>
            <a:r>
              <a:rPr lang="en-US" baseline="0" dirty="0">
                <a:latin typeface="Times New Roman" panose="02020603050405020304" pitchFamily="18" charset="0"/>
                <a:cs typeface="Times New Roman" panose="02020603050405020304" pitchFamily="18" charset="0"/>
              </a:rPr>
              <a:t>. Normally, friends are supposed to bear with one another’s condition, show empathy, and support one another. Acting the contrary amounts to cognitive dissonance. In this scenario, the offender offered a loan to a friend and agreed to pay back in a month’s time. After one month, the friend was unable to raise the capital and the accrued interest that resulted in the offender violently attacking his friend.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238DE10-0567-4258-A1B7-7DD90116B002}" type="slidenum">
              <a:rPr lang="en-US" smtClean="0"/>
              <a:t>2</a:t>
            </a:fld>
            <a:endParaRPr lang="en-US"/>
          </a:p>
        </p:txBody>
      </p:sp>
    </p:spTree>
    <p:extLst>
      <p:ext uri="{BB962C8B-B14F-4D97-AF65-F5344CB8AC3E}">
        <p14:creationId xmlns:p14="http://schemas.microsoft.com/office/powerpoint/2010/main" val="2708829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According to the cognitive dissonance theory, the offender acted against his values. Individuals</a:t>
            </a:r>
            <a:r>
              <a:rPr lang="en-US" baseline="0" dirty="0">
                <a:latin typeface="Times New Roman" panose="02020603050405020304" pitchFamily="18" charset="0"/>
                <a:cs typeface="Times New Roman" panose="02020603050405020304" pitchFamily="18" charset="0"/>
              </a:rPr>
              <a:t> tend to act in a consistent manner according to their values. Failure to act consistently, such as hurting friends, causes internal social pressure and discomfort, which forces the perpetrator to find the cause of their actions by making attributions (</a:t>
            </a:r>
            <a:r>
              <a:rPr lang="en-US" dirty="0">
                <a:latin typeface="Times New Roman" panose="02020603050405020304" pitchFamily="18" charset="0"/>
                <a:cs typeface="Times New Roman" panose="02020603050405020304" pitchFamily="18" charset="0"/>
              </a:rPr>
              <a:t>Cogan, 2020)</a:t>
            </a:r>
            <a:r>
              <a:rPr lang="en-US" baseline="0" dirty="0">
                <a:latin typeface="Times New Roman" panose="02020603050405020304" pitchFamily="18" charset="0"/>
                <a:cs typeface="Times New Roman" panose="02020603050405020304" pitchFamily="18" charset="0"/>
              </a:rPr>
              <a:t>. According to attribution theory, people blame external forces for their failure and praise their internal strengths for their success.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E238DE10-0567-4258-A1B7-7DD90116B002}" type="slidenum">
              <a:rPr lang="en-US" smtClean="0"/>
              <a:t>3</a:t>
            </a:fld>
            <a:endParaRPr lang="en-US"/>
          </a:p>
        </p:txBody>
      </p:sp>
    </p:spTree>
    <p:extLst>
      <p:ext uri="{BB962C8B-B14F-4D97-AF65-F5344CB8AC3E}">
        <p14:creationId xmlns:p14="http://schemas.microsoft.com/office/powerpoint/2010/main" val="1542942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Cognitive</a:t>
            </a:r>
            <a:r>
              <a:rPr lang="en-US" baseline="0" dirty="0"/>
              <a:t> dissonance theory focuses on conflict within an individual, acting contrary to ones values, learning new ideas that conflict previous perception, and knowing the truth and acting otherwise (</a:t>
            </a:r>
            <a:r>
              <a:rPr lang="en-US" dirty="0">
                <a:latin typeface="Times New Roman" panose="02020603050405020304" pitchFamily="18" charset="0"/>
                <a:cs typeface="Times New Roman" panose="02020603050405020304" pitchFamily="18" charset="0"/>
              </a:rPr>
              <a:t>Cogan, 2020)</a:t>
            </a:r>
            <a:r>
              <a:rPr lang="en-US" baseline="0" dirty="0"/>
              <a:t>. On the other hand, attribution theory entails an individual’s controllability, internal and external locus of control, and associating personal abilities, success, and failure to internal and external forces.  </a:t>
            </a:r>
            <a:endParaRPr lang="en-US" dirty="0"/>
          </a:p>
        </p:txBody>
      </p:sp>
      <p:sp>
        <p:nvSpPr>
          <p:cNvPr id="4" name="Slide Number Placeholder 3"/>
          <p:cNvSpPr>
            <a:spLocks noGrp="1"/>
          </p:cNvSpPr>
          <p:nvPr>
            <p:ph type="sldNum" sz="quarter" idx="10"/>
          </p:nvPr>
        </p:nvSpPr>
        <p:spPr/>
        <p:txBody>
          <a:bodyPr/>
          <a:lstStyle/>
          <a:p>
            <a:fld id="{E238DE10-0567-4258-A1B7-7DD90116B002}" type="slidenum">
              <a:rPr lang="en-US" smtClean="0"/>
              <a:t>4</a:t>
            </a:fld>
            <a:endParaRPr lang="en-US"/>
          </a:p>
        </p:txBody>
      </p:sp>
    </p:spTree>
    <p:extLst>
      <p:ext uri="{BB962C8B-B14F-4D97-AF65-F5344CB8AC3E}">
        <p14:creationId xmlns:p14="http://schemas.microsoft.com/office/powerpoint/2010/main" val="643001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Dispositional attribution explains t</a:t>
            </a: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he cause of behavior to some internal characteristic of a person, rather than to outside forces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238DE10-0567-4258-A1B7-7DD90116B002}" type="slidenum">
              <a:rPr lang="en-US" smtClean="0"/>
              <a:t>5</a:t>
            </a:fld>
            <a:endParaRPr lang="en-US"/>
          </a:p>
        </p:txBody>
      </p:sp>
    </p:spTree>
    <p:extLst>
      <p:ext uri="{BB962C8B-B14F-4D97-AF65-F5344CB8AC3E}">
        <p14:creationId xmlns:p14="http://schemas.microsoft.com/office/powerpoint/2010/main" val="2855414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When we try to explain someone’s behavior we look for internal attributions, like their personality traits. This is also called the fundamental attribution error.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E238DE10-0567-4258-A1B7-7DD90116B002}" type="slidenum">
              <a:rPr lang="en-US" smtClean="0"/>
              <a:t>6</a:t>
            </a:fld>
            <a:endParaRPr lang="en-US"/>
          </a:p>
        </p:txBody>
      </p:sp>
    </p:spTree>
    <p:extLst>
      <p:ext uri="{BB962C8B-B14F-4D97-AF65-F5344CB8AC3E}">
        <p14:creationId xmlns:p14="http://schemas.microsoft.com/office/powerpoint/2010/main" val="278317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202124"/>
                </a:solidFill>
                <a:effectLst/>
                <a:latin typeface="Times New Roman" panose="02020603050405020304" pitchFamily="18" charset="0"/>
                <a:ea typeface="Calibri" panose="020F0502020204030204" pitchFamily="34" charset="0"/>
                <a:cs typeface="Times New Roman" panose="02020603050405020304" pitchFamily="18" charset="0"/>
              </a:rPr>
              <a:t>Situational Attribution</a:t>
            </a:r>
            <a:r>
              <a:rPr lang="en-US" sz="1800" dirty="0">
                <a:effectLst/>
                <a:latin typeface="Calibri" panose="020F0502020204030204" pitchFamily="34" charset="0"/>
                <a:ea typeface="Calibri" panose="020F0502020204030204" pitchFamily="34" charset="0"/>
                <a:cs typeface="Times New Roman" panose="02020603050405020304" pitchFamily="18" charset="0"/>
              </a:rPr>
              <a:t> is the process of blaming the cause of behavior to some situation or event outside a person's control rather than to some internal characteristic</a:t>
            </a:r>
          </a:p>
          <a:p>
            <a:endParaRPr lang="en-US" dirty="0"/>
          </a:p>
        </p:txBody>
      </p:sp>
      <p:sp>
        <p:nvSpPr>
          <p:cNvPr id="4" name="Slide Number Placeholder 3"/>
          <p:cNvSpPr>
            <a:spLocks noGrp="1"/>
          </p:cNvSpPr>
          <p:nvPr>
            <p:ph type="sldNum" sz="quarter" idx="5"/>
          </p:nvPr>
        </p:nvSpPr>
        <p:spPr/>
        <p:txBody>
          <a:bodyPr/>
          <a:lstStyle/>
          <a:p>
            <a:fld id="{E238DE10-0567-4258-A1B7-7DD90116B002}" type="slidenum">
              <a:rPr lang="en-US" smtClean="0"/>
              <a:t>7</a:t>
            </a:fld>
            <a:endParaRPr lang="en-US"/>
          </a:p>
        </p:txBody>
      </p:sp>
    </p:spTree>
    <p:extLst>
      <p:ext uri="{BB962C8B-B14F-4D97-AF65-F5344CB8AC3E}">
        <p14:creationId xmlns:p14="http://schemas.microsoft.com/office/powerpoint/2010/main" val="1966767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traits that make up  the cognitive dissonance theory</a:t>
            </a:r>
          </a:p>
        </p:txBody>
      </p:sp>
      <p:sp>
        <p:nvSpPr>
          <p:cNvPr id="4" name="Slide Number Placeholder 3"/>
          <p:cNvSpPr>
            <a:spLocks noGrp="1"/>
          </p:cNvSpPr>
          <p:nvPr>
            <p:ph type="sldNum" sz="quarter" idx="5"/>
          </p:nvPr>
        </p:nvSpPr>
        <p:spPr/>
        <p:txBody>
          <a:bodyPr/>
          <a:lstStyle/>
          <a:p>
            <a:fld id="{E238DE10-0567-4258-A1B7-7DD90116B002}" type="slidenum">
              <a:rPr lang="en-US" smtClean="0"/>
              <a:t>9</a:t>
            </a:fld>
            <a:endParaRPr lang="en-US"/>
          </a:p>
        </p:txBody>
      </p:sp>
    </p:spTree>
    <p:extLst>
      <p:ext uri="{BB962C8B-B14F-4D97-AF65-F5344CB8AC3E}">
        <p14:creationId xmlns:p14="http://schemas.microsoft.com/office/powerpoint/2010/main" val="1512301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emotions that the friend was feeling about having to ask to borrow some money, realizing that he would have problems repaying the debt and trying to avoid a conflict after being confronted after he could not repay the debt.</a:t>
            </a:r>
          </a:p>
        </p:txBody>
      </p:sp>
      <p:sp>
        <p:nvSpPr>
          <p:cNvPr id="4" name="Slide Number Placeholder 3"/>
          <p:cNvSpPr>
            <a:spLocks noGrp="1"/>
          </p:cNvSpPr>
          <p:nvPr>
            <p:ph type="sldNum" sz="quarter" idx="5"/>
          </p:nvPr>
        </p:nvSpPr>
        <p:spPr/>
        <p:txBody>
          <a:bodyPr/>
          <a:lstStyle/>
          <a:p>
            <a:fld id="{E238DE10-0567-4258-A1B7-7DD90116B002}" type="slidenum">
              <a:rPr lang="en-US" smtClean="0"/>
              <a:t>10</a:t>
            </a:fld>
            <a:endParaRPr lang="en-US"/>
          </a:p>
        </p:txBody>
      </p:sp>
    </p:spTree>
    <p:extLst>
      <p:ext uri="{BB962C8B-B14F-4D97-AF65-F5344CB8AC3E}">
        <p14:creationId xmlns:p14="http://schemas.microsoft.com/office/powerpoint/2010/main" val="3160954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client knew that his friend would not be able to repay the debt within a month but he ignored the signs, and after the friend could not repay he thought about the bill that he could not pay without having his money repaid</a:t>
            </a:r>
          </a:p>
        </p:txBody>
      </p:sp>
      <p:sp>
        <p:nvSpPr>
          <p:cNvPr id="4" name="Slide Number Placeholder 3"/>
          <p:cNvSpPr>
            <a:spLocks noGrp="1"/>
          </p:cNvSpPr>
          <p:nvPr>
            <p:ph type="sldNum" sz="quarter" idx="5"/>
          </p:nvPr>
        </p:nvSpPr>
        <p:spPr/>
        <p:txBody>
          <a:bodyPr/>
          <a:lstStyle/>
          <a:p>
            <a:fld id="{E238DE10-0567-4258-A1B7-7DD90116B002}" type="slidenum">
              <a:rPr lang="en-US" smtClean="0"/>
              <a:t>11</a:t>
            </a:fld>
            <a:endParaRPr lang="en-US"/>
          </a:p>
        </p:txBody>
      </p:sp>
    </p:spTree>
    <p:extLst>
      <p:ext uri="{BB962C8B-B14F-4D97-AF65-F5344CB8AC3E}">
        <p14:creationId xmlns:p14="http://schemas.microsoft.com/office/powerpoint/2010/main" val="1517429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Cognitive dissonance</a:t>
            </a:r>
            <a:r>
              <a:rPr lang="en-US" baseline="0" dirty="0" smtClean="0"/>
              <a:t> theory can be applied in the case because of the conflict that the offender subjects on the friend. The action of hitting a friend prevents formation of a peaceful negotiation between the two people </a:t>
            </a:r>
            <a:r>
              <a:rPr lang="en-US" sz="1200" b="0" dirty="0" smtClean="0">
                <a:latin typeface="Times New Roman" panose="02020603050405020304" pitchFamily="18" charset="0"/>
                <a:cs typeface="Times New Roman" panose="02020603050405020304" pitchFamily="18" charset="0"/>
              </a:rPr>
              <a:t>(Cogan, 2020)</a:t>
            </a:r>
            <a:r>
              <a:rPr lang="en-US" baseline="0" dirty="0" smtClean="0"/>
              <a:t>. Also, conflict do not ensure respect of individuals rights to be developed. Beating someone is unethical conduct that prevents respect from getting promoted. Cognitive dissonance theory is effective for explaining the violation made by people towards others. Undertaking inconsistent actions towards others is a conflict that completely changes the need to have peace with others. Thus, the application of cognitive dissonance theory is significant in explaining the relationship of the offender and the friend. </a:t>
            </a:r>
            <a:endParaRPr lang="en-US" dirty="0" smtClean="0"/>
          </a:p>
          <a:p>
            <a:endParaRPr lang="en-US" dirty="0"/>
          </a:p>
        </p:txBody>
      </p:sp>
      <p:sp>
        <p:nvSpPr>
          <p:cNvPr id="4" name="Slide Number Placeholder 3"/>
          <p:cNvSpPr>
            <a:spLocks noGrp="1"/>
          </p:cNvSpPr>
          <p:nvPr>
            <p:ph type="sldNum" sz="quarter" idx="10"/>
          </p:nvPr>
        </p:nvSpPr>
        <p:spPr/>
        <p:txBody>
          <a:bodyPr/>
          <a:lstStyle/>
          <a:p>
            <a:fld id="{E238DE10-0567-4258-A1B7-7DD90116B002}" type="slidenum">
              <a:rPr lang="en-US" smtClean="0"/>
              <a:t>12</a:t>
            </a:fld>
            <a:endParaRPr lang="en-US"/>
          </a:p>
        </p:txBody>
      </p:sp>
    </p:spTree>
    <p:extLst>
      <p:ext uri="{BB962C8B-B14F-4D97-AF65-F5344CB8AC3E}">
        <p14:creationId xmlns:p14="http://schemas.microsoft.com/office/powerpoint/2010/main" val="3383147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Most of offenders</a:t>
            </a:r>
            <a:r>
              <a:rPr lang="en-US" baseline="0" dirty="0" smtClean="0"/>
              <a:t> tend to redo the offence they once had committed after being forgiven. It happens mostly amongst people who lack controllability of their past actions. Offenders may engage in bad behaviors to show how rebellious and uncontrollable they are towards maintaining peace. They indulge in offending others to suit their goals. Similarly, learning of activities that contradicts friendliness encourages reoffending others. For instance, some people believe in creating conflicts in areas that people exist to determine the actions. Causing conflict amongst people is a like a hobby that would ensure behaviors of others to be understood. Besides, some offenders tend to support actions that are against productive values. It is a condition in which the bad qualities are more praised and embraced than good ones </a:t>
            </a:r>
            <a:r>
              <a:rPr lang="en-US" sz="1200" b="0" dirty="0" smtClean="0">
                <a:latin typeface="Times New Roman" panose="02020603050405020304" pitchFamily="18" charset="0"/>
                <a:cs typeface="Times New Roman" panose="02020603050405020304" pitchFamily="18" charset="0"/>
              </a:rPr>
              <a:t>(Cogan, 2020)</a:t>
            </a:r>
            <a:r>
              <a:rPr lang="en-US" baseline="0" dirty="0" smtClean="0"/>
              <a:t>. It influences recidivism to be promoted amongst offenders in the society. Lack of truth also encourages recidivism that most offenders find appropriate for their actions. People recommit the same bad actions because they do  not want the truth to influence their decision-making. </a:t>
            </a:r>
            <a:endParaRPr lang="en-US" dirty="0" smtClean="0"/>
          </a:p>
          <a:p>
            <a:endParaRPr lang="en-US" dirty="0"/>
          </a:p>
        </p:txBody>
      </p:sp>
      <p:sp>
        <p:nvSpPr>
          <p:cNvPr id="4" name="Slide Number Placeholder 3"/>
          <p:cNvSpPr>
            <a:spLocks noGrp="1"/>
          </p:cNvSpPr>
          <p:nvPr>
            <p:ph type="sldNum" sz="quarter" idx="10"/>
          </p:nvPr>
        </p:nvSpPr>
        <p:spPr/>
        <p:txBody>
          <a:bodyPr/>
          <a:lstStyle/>
          <a:p>
            <a:fld id="{E238DE10-0567-4258-A1B7-7DD90116B002}" type="slidenum">
              <a:rPr lang="en-US" smtClean="0"/>
              <a:t>13</a:t>
            </a:fld>
            <a:endParaRPr lang="en-US"/>
          </a:p>
        </p:txBody>
      </p:sp>
    </p:spTree>
    <p:extLst>
      <p:ext uri="{BB962C8B-B14F-4D97-AF65-F5344CB8AC3E}">
        <p14:creationId xmlns:p14="http://schemas.microsoft.com/office/powerpoint/2010/main" val="1129945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180000" algn="l" defTabSz="914400" rtl="0" eaLnBrk="1" fontAlgn="auto" latinLnBrk="0" hangingPunct="1">
              <a:lnSpc>
                <a:spcPct val="200000"/>
              </a:lnSpc>
              <a:spcBef>
                <a:spcPts val="0"/>
              </a:spcBef>
              <a:spcAft>
                <a:spcPts val="0"/>
              </a:spcAft>
              <a:buClrTx/>
              <a:buSzTx/>
              <a:buFontTx/>
              <a:buNone/>
              <a:tabLst/>
              <a:defRPr/>
            </a:pPr>
            <a:r>
              <a:rPr lang="en-US"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The efficacy of support services</a:t>
            </a:r>
            <a:r>
              <a:rPr lang="en-US" sz="2000" baseline="0" dirty="0" smtClean="0">
                <a:latin typeface="Times New Roman" pitchFamily="18" charset="0"/>
                <a:cs typeface="Times New Roman" pitchFamily="18" charset="0"/>
              </a:rPr>
              <a:t> to be delivered in society gets prevented by offenders with poor attitude and behaviors. Most offenders engage in conflicts that prevent creation of a peaceful environment that needs efficient conflict resolution </a:t>
            </a:r>
            <a:r>
              <a:rPr lang="en-US" sz="2000" b="0" dirty="0" smtClean="0">
                <a:latin typeface="Times New Roman" panose="02020603050405020304" pitchFamily="18" charset="0"/>
                <a:cs typeface="Times New Roman" panose="02020603050405020304" pitchFamily="18" charset="0"/>
              </a:rPr>
              <a:t>(Cogan, 2020)</a:t>
            </a:r>
            <a:r>
              <a:rPr lang="en-US" sz="2000" baseline="0" dirty="0" smtClean="0">
                <a:latin typeface="Times New Roman" pitchFamily="18" charset="0"/>
                <a:cs typeface="Times New Roman" pitchFamily="18" charset="0"/>
              </a:rPr>
              <a:t>. Hitting a friend depicts the act of disrespect on the lives of others. It prevents conflict from getting resolved amongst people with different opinions. Violent actions do not influence positive outcomes that would allow achievement of good relations. War creates animosity and hate that makes an offender ruthless in handling peaceful negotiations. Bad attitude champions for conflict to prevent creation of a peaceful environment. </a:t>
            </a:r>
            <a:endParaRPr lang="en-US" sz="2000" dirty="0" smtClean="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E238DE10-0567-4258-A1B7-7DD90116B002}" type="slidenum">
              <a:rPr lang="en-US" smtClean="0"/>
              <a:t>14</a:t>
            </a:fld>
            <a:endParaRPr lang="en-US"/>
          </a:p>
        </p:txBody>
      </p:sp>
    </p:spTree>
    <p:extLst>
      <p:ext uri="{BB962C8B-B14F-4D97-AF65-F5344CB8AC3E}">
        <p14:creationId xmlns:p14="http://schemas.microsoft.com/office/powerpoint/2010/main" val="40769981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B0180786-9DBD-4759-9507-4C770D1724A8}"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7691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3879766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9835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163FF3-7C33-4FFC-B637-7D5148F0F978}"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589198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163FF3-7C33-4FFC-B637-7D5148F0F978}" type="datetimeFigureOut">
              <a:rPr lang="en-US" smtClean="0"/>
              <a:t>11/2/2021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180786-9DBD-4759-9507-4C770D1724A8}"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1304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163FF3-7C33-4FFC-B637-7D5148F0F978}" type="datetimeFigureOut">
              <a:rPr lang="en-US" smtClean="0"/>
              <a:t>11/2/2021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180786-9DBD-4759-9507-4C770D1724A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40072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63FF3-7C33-4FFC-B637-7D5148F0F978}" type="datetimeFigureOut">
              <a:rPr lang="en-US" smtClean="0"/>
              <a:t>11/2/2021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1752663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163FF3-7C33-4FFC-B637-7D5148F0F978}"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33483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163FF3-7C33-4FFC-B637-7D5148F0F978}"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43419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163FF3-7C33-4FFC-B637-7D5148F0F978}" type="datetimeFigureOut">
              <a:rPr lang="en-US" smtClean="0"/>
              <a:t>11/2/2021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3845261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58602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317221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Tree>
    <p:extLst>
      <p:ext uri="{BB962C8B-B14F-4D97-AF65-F5344CB8AC3E}">
        <p14:creationId xmlns:p14="http://schemas.microsoft.com/office/powerpoint/2010/main" val="1136989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6249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3259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8588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63FF3-7C33-4FFC-B637-7D5148F0F978}" type="datetimeFigureOut">
              <a:rPr lang="en-US" smtClean="0"/>
              <a:t>11/2/2021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180786-9DBD-4759-9507-4C770D1724A8}"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81214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4163FF3-7C33-4FFC-B637-7D5148F0F978}" type="datetimeFigureOut">
              <a:rPr lang="en-US" smtClean="0"/>
              <a:t>11/2/2021</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0180786-9DBD-4759-9507-4C770D1724A8}" type="slidenum">
              <a:rPr lang="en-US" smtClean="0"/>
              <a:t>‹#›</a:t>
            </a:fld>
            <a:endParaRPr lang="en-US"/>
          </a:p>
        </p:txBody>
      </p:sp>
    </p:spTree>
    <p:extLst>
      <p:ext uri="{BB962C8B-B14F-4D97-AF65-F5344CB8AC3E}">
        <p14:creationId xmlns:p14="http://schemas.microsoft.com/office/powerpoint/2010/main" val="13183533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a:solidFill>
                  <a:schemeClr val="accent2"/>
                </a:solidFill>
                <a:latin typeface="Times New Roman" panose="02020603050405020304" pitchFamily="18" charset="0"/>
                <a:cs typeface="Times New Roman" panose="02020603050405020304" pitchFamily="18" charset="0"/>
              </a:rPr>
              <a:t>Attribution and Cognitive Dissonance Theory</a:t>
            </a:r>
          </a:p>
        </p:txBody>
      </p:sp>
      <p:sp>
        <p:nvSpPr>
          <p:cNvPr id="3" name="Subtitle 2"/>
          <p:cNvSpPr>
            <a:spLocks noGrp="1"/>
          </p:cNvSpPr>
          <p:nvPr>
            <p:ph type="subTitle" idx="1"/>
          </p:nvPr>
        </p:nvSpPr>
        <p:spPr>
          <a:xfrm>
            <a:off x="2692398" y="3578086"/>
            <a:ext cx="6643391" cy="1113183"/>
          </a:xfrm>
        </p:spPr>
        <p:txBody>
          <a:bodyPr>
            <a:normAutofit fontScale="25000" lnSpcReduction="20000"/>
          </a:bodyPr>
          <a:lstStyle/>
          <a:p>
            <a:r>
              <a:rPr lang="en-US" sz="3200" dirty="0">
                <a:latin typeface="Times New Roman" panose="02020603050405020304" pitchFamily="18" charset="0"/>
                <a:cs typeface="Times New Roman" panose="02020603050405020304" pitchFamily="18" charset="0"/>
              </a:rPr>
              <a:t>Mia Powell</a:t>
            </a:r>
          </a:p>
          <a:p>
            <a:r>
              <a:rPr lang="en-US" sz="3200" dirty="0">
                <a:latin typeface="Times New Roman" panose="02020603050405020304" pitchFamily="18" charset="0"/>
                <a:cs typeface="Times New Roman" panose="02020603050405020304" pitchFamily="18" charset="0"/>
              </a:rPr>
              <a:t>Cody Mitchell</a:t>
            </a:r>
          </a:p>
          <a:p>
            <a:r>
              <a:rPr lang="en-US" sz="3200" dirty="0">
                <a:latin typeface="Times New Roman" panose="02020603050405020304" pitchFamily="18" charset="0"/>
                <a:cs typeface="Times New Roman" panose="02020603050405020304" pitchFamily="18" charset="0"/>
              </a:rPr>
              <a:t>James Alexander</a:t>
            </a:r>
          </a:p>
          <a:p>
            <a:r>
              <a:rPr lang="en-US" sz="3200" dirty="0">
                <a:latin typeface="Times New Roman" panose="02020603050405020304" pitchFamily="18" charset="0"/>
                <a:cs typeface="Times New Roman" panose="02020603050405020304" pitchFamily="18" charset="0"/>
              </a:rPr>
              <a:t>Jessica </a:t>
            </a:r>
            <a:r>
              <a:rPr lang="en-US" sz="3200" dirty="0" err="1">
                <a:latin typeface="Times New Roman" panose="02020603050405020304" pitchFamily="18" charset="0"/>
                <a:cs typeface="Times New Roman" panose="02020603050405020304" pitchFamily="18" charset="0"/>
              </a:rPr>
              <a:t>Swillings</a:t>
            </a:r>
            <a:endParaRPr lang="en-US" sz="3200" dirty="0">
              <a:latin typeface="Times New Roman" panose="02020603050405020304" pitchFamily="18" charset="0"/>
              <a:cs typeface="Times New Roman" panose="02020603050405020304" pitchFamily="18" charset="0"/>
            </a:endParaRPr>
          </a:p>
          <a:p>
            <a:r>
              <a:rPr lang="en-US" sz="3200" dirty="0" err="1">
                <a:latin typeface="Times New Roman" panose="02020603050405020304" pitchFamily="18" charset="0"/>
                <a:cs typeface="Times New Roman" panose="02020603050405020304" pitchFamily="18" charset="0"/>
              </a:rPr>
              <a:t>Kenndrianna</a:t>
            </a:r>
            <a:r>
              <a:rPr lang="en-US" sz="3200" dirty="0">
                <a:latin typeface="Times New Roman" panose="02020603050405020304" pitchFamily="18" charset="0"/>
                <a:cs typeface="Times New Roman" panose="02020603050405020304" pitchFamily="18" charset="0"/>
              </a:rPr>
              <a:t> Watson</a:t>
            </a:r>
          </a:p>
          <a:p>
            <a:r>
              <a:rPr lang="en-US" sz="3200">
                <a:latin typeface="Times New Roman" panose="02020603050405020304" pitchFamily="18" charset="0"/>
                <a:cs typeface="Times New Roman" panose="02020603050405020304" pitchFamily="18" charset="0"/>
              </a:rPr>
              <a:t>Nicole Mifflin</a:t>
            </a:r>
          </a:p>
          <a:p>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Professor Willis</a:t>
            </a:r>
          </a:p>
          <a:p>
            <a:r>
              <a:rPr lang="en-US" sz="3200" dirty="0">
                <a:latin typeface="Times New Roman" panose="02020603050405020304" pitchFamily="18" charset="0"/>
                <a:cs typeface="Times New Roman" panose="02020603050405020304" pitchFamily="18" charset="0"/>
              </a:rPr>
              <a:t> 11/1/2021</a:t>
            </a:r>
          </a:p>
        </p:txBody>
      </p:sp>
    </p:spTree>
    <p:extLst>
      <p:ext uri="{BB962C8B-B14F-4D97-AF65-F5344CB8AC3E}">
        <p14:creationId xmlns:p14="http://schemas.microsoft.com/office/powerpoint/2010/main" val="4140040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latin typeface="Times New Roman" panose="02020603050405020304" pitchFamily="18" charset="0"/>
                <a:cs typeface="Times New Roman" panose="02020603050405020304" pitchFamily="18" charset="0"/>
              </a:rPr>
              <a:t>Situation Description</a:t>
            </a:r>
          </a:p>
        </p:txBody>
      </p:sp>
      <p:sp>
        <p:nvSpPr>
          <p:cNvPr id="3" name="Content Placeholder 2"/>
          <p:cNvSpPr>
            <a:spLocks noGrp="1"/>
          </p:cNvSpPr>
          <p:nvPr>
            <p:ph idx="1"/>
          </p:nvPr>
        </p:nvSpPr>
        <p:spPr/>
        <p:txBody>
          <a:bodyPr>
            <a:normAutofit fontScale="62500" lnSpcReduction="20000"/>
          </a:bodyPr>
          <a:lstStyle/>
          <a:p>
            <a:pPr>
              <a:lnSpc>
                <a:spcPct val="150000"/>
              </a:lnSpc>
            </a:pPr>
            <a:r>
              <a:rPr lang="en-US" dirty="0">
                <a:latin typeface="Times New Roman" panose="02020603050405020304" pitchFamily="18" charset="0"/>
                <a:cs typeface="Times New Roman" panose="02020603050405020304" pitchFamily="18" charset="0"/>
              </a:rPr>
              <a:t>The offender had lend his friend money</a:t>
            </a:r>
          </a:p>
          <a:p>
            <a:pPr>
              <a:lnSpc>
                <a:spcPct val="150000"/>
              </a:lnSpc>
            </a:pPr>
            <a:r>
              <a:rPr lang="en-US" dirty="0">
                <a:latin typeface="Times New Roman" panose="02020603050405020304" pitchFamily="18" charset="0"/>
                <a:cs typeface="Times New Roman" panose="02020603050405020304" pitchFamily="18" charset="0"/>
              </a:rPr>
              <a:t>The friend accepted to pay the money after a month</a:t>
            </a:r>
          </a:p>
          <a:p>
            <a:pPr>
              <a:lnSpc>
                <a:spcPct val="150000"/>
              </a:lnSpc>
            </a:pPr>
            <a:r>
              <a:rPr lang="en-US" dirty="0">
                <a:latin typeface="Times New Roman" panose="02020603050405020304" pitchFamily="18" charset="0"/>
                <a:cs typeface="Times New Roman" panose="02020603050405020304" pitchFamily="18" charset="0"/>
              </a:rPr>
              <a:t>The offender met the friend in a local market</a:t>
            </a:r>
          </a:p>
          <a:p>
            <a:pPr>
              <a:lnSpc>
                <a:spcPct val="150000"/>
              </a:lnSpc>
            </a:pPr>
            <a:r>
              <a:rPr lang="en-US" dirty="0">
                <a:latin typeface="Times New Roman" panose="02020603050405020304" pitchFamily="18" charset="0"/>
                <a:cs typeface="Times New Roman" panose="02020603050405020304" pitchFamily="18" charset="0"/>
              </a:rPr>
              <a:t>He asked for the principal and interest </a:t>
            </a:r>
          </a:p>
          <a:p>
            <a:pPr>
              <a:lnSpc>
                <a:spcPct val="150000"/>
              </a:lnSpc>
            </a:pPr>
            <a:r>
              <a:rPr lang="en-US" dirty="0">
                <a:latin typeface="Times New Roman" panose="02020603050405020304" pitchFamily="18" charset="0"/>
                <a:cs typeface="Times New Roman" panose="02020603050405020304" pitchFamily="18" charset="0"/>
              </a:rPr>
              <a:t>The friend could not raise the money</a:t>
            </a:r>
          </a:p>
          <a:p>
            <a:pPr>
              <a:lnSpc>
                <a:spcPct val="150000"/>
              </a:lnSpc>
            </a:pPr>
            <a:r>
              <a:rPr lang="en-US" dirty="0">
                <a:latin typeface="Times New Roman" panose="02020603050405020304" pitchFamily="18" charset="0"/>
                <a:cs typeface="Times New Roman" panose="02020603050405020304" pitchFamily="18" charset="0"/>
              </a:rPr>
              <a:t>The offender violently attacked the friend</a:t>
            </a:r>
          </a:p>
          <a:p>
            <a:endParaRPr lang="en-US" dirty="0"/>
          </a:p>
          <a:p>
            <a:pPr marL="0" indent="0">
              <a:buNone/>
            </a:pPr>
            <a:r>
              <a:rPr lang="en-US" dirty="0"/>
              <a:t> </a:t>
            </a:r>
          </a:p>
        </p:txBody>
      </p:sp>
    </p:spTree>
    <p:extLst>
      <p:ext uri="{BB962C8B-B14F-4D97-AF65-F5344CB8AC3E}">
        <p14:creationId xmlns:p14="http://schemas.microsoft.com/office/powerpoint/2010/main" val="206207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2"/>
                </a:solidFill>
                <a:latin typeface="Times New Roman" panose="02020603050405020304" pitchFamily="18" charset="0"/>
                <a:cs typeface="Times New Roman" panose="02020603050405020304" pitchFamily="18" charset="0"/>
              </a:rPr>
              <a:t>Situation Analysis</a:t>
            </a:r>
          </a:p>
        </p:txBody>
      </p:sp>
      <p:sp>
        <p:nvSpPr>
          <p:cNvPr id="3" name="Content Placeholder 2"/>
          <p:cNvSpPr>
            <a:spLocks noGrp="1"/>
          </p:cNvSpPr>
          <p:nvPr>
            <p:ph idx="1"/>
          </p:nvPr>
        </p:nvSpPr>
        <p:spPr/>
        <p:txBody>
          <a:bodyPr>
            <a:normAutofit fontScale="92500"/>
          </a:bodyPr>
          <a:lstStyle/>
          <a:p>
            <a:r>
              <a:rPr lang="en-US" dirty="0">
                <a:latin typeface="Times New Roman" panose="02020603050405020304" pitchFamily="18" charset="0"/>
                <a:cs typeface="Times New Roman" panose="02020603050405020304" pitchFamily="18" charset="0"/>
              </a:rPr>
              <a:t>The offender acted inconsistently towards the friend</a:t>
            </a:r>
          </a:p>
          <a:p>
            <a:r>
              <a:rPr lang="en-US" dirty="0">
                <a:latin typeface="Times New Roman" panose="02020603050405020304" pitchFamily="18" charset="0"/>
                <a:cs typeface="Times New Roman" panose="02020603050405020304" pitchFamily="18" charset="0"/>
              </a:rPr>
              <a:t>According to cognitive dissonance theory, people tend to maintain consistency </a:t>
            </a:r>
          </a:p>
          <a:p>
            <a:r>
              <a:rPr lang="en-US" dirty="0">
                <a:latin typeface="Times New Roman" panose="02020603050405020304" pitchFamily="18" charset="0"/>
                <a:cs typeface="Times New Roman" panose="02020603050405020304" pitchFamily="18" charset="0"/>
              </a:rPr>
              <a:t>By acting violently against the friend, the offender violates his values</a:t>
            </a:r>
          </a:p>
          <a:p>
            <a:r>
              <a:rPr lang="en-US" dirty="0">
                <a:latin typeface="Times New Roman" panose="02020603050405020304" pitchFamily="18" charset="0"/>
                <a:cs typeface="Times New Roman" panose="02020603050405020304" pitchFamily="18" charset="0"/>
              </a:rPr>
              <a:t>According to social psychology, the actions cause discomfort</a:t>
            </a:r>
          </a:p>
          <a:p>
            <a:r>
              <a:rPr lang="en-US" dirty="0">
                <a:latin typeface="Times New Roman" panose="02020603050405020304" pitchFamily="18" charset="0"/>
                <a:cs typeface="Times New Roman" panose="02020603050405020304" pitchFamily="18" charset="0"/>
              </a:rPr>
              <a:t>As the offender tries to find the cause of his behavior, he makes attributions</a:t>
            </a:r>
          </a:p>
          <a:p>
            <a:r>
              <a:rPr lang="en-US" dirty="0">
                <a:latin typeface="Times New Roman" panose="02020603050405020304" pitchFamily="18" charset="0"/>
                <a:cs typeface="Times New Roman" panose="02020603050405020304" pitchFamily="18" charset="0"/>
              </a:rPr>
              <a:t>In most cases, people attribute success to internal strengths and failures to external influences </a:t>
            </a:r>
            <a:r>
              <a:rPr lang="en-US" baseline="0" dirty="0"/>
              <a:t>(</a:t>
            </a:r>
            <a:r>
              <a:rPr lang="en-US" dirty="0">
                <a:latin typeface="Times New Roman" panose="02020603050405020304" pitchFamily="18" charset="0"/>
                <a:cs typeface="Times New Roman" panose="02020603050405020304" pitchFamily="18" charset="0"/>
              </a:rPr>
              <a:t>Cogan, 2020)</a:t>
            </a:r>
            <a:r>
              <a:rPr lang="en-US" baseline="0" dirty="0"/>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43975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2"/>
                </a:solidFill>
                <a:latin typeface="Times New Roman" panose="02020603050405020304" pitchFamily="18" charset="0"/>
                <a:cs typeface="Times New Roman" panose="02020603050405020304" pitchFamily="18" charset="0"/>
              </a:rPr>
              <a:t>Attribution and Cognitive Dissonance Theory</a:t>
            </a:r>
            <a:endParaRPr lang="en-US" dirty="0"/>
          </a:p>
        </p:txBody>
      </p:sp>
      <p:sp>
        <p:nvSpPr>
          <p:cNvPr id="3" name="Content Placeholder 2"/>
          <p:cNvSpPr>
            <a:spLocks noGrp="1"/>
          </p:cNvSpPr>
          <p:nvPr>
            <p:ph idx="1"/>
          </p:nvPr>
        </p:nvSpPr>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Cognitive dissonance focuses 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Actions that conflict with an individual’s values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Learning things that contradict initial understanding</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Understanding the truth but acting the contrary</a:t>
            </a:r>
          </a:p>
          <a:p>
            <a:r>
              <a:rPr lang="en-US" dirty="0">
                <a:latin typeface="Times New Roman" panose="02020603050405020304" pitchFamily="18" charset="0"/>
                <a:cs typeface="Times New Roman" panose="02020603050405020304" pitchFamily="18" charset="0"/>
              </a:rPr>
              <a:t>Attribution theory entails: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Controllability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Internal and external strengths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Personal abilities, success, and failure (Cogan, 2020)</a:t>
            </a:r>
            <a:r>
              <a:rPr lang="en-US" baseline="0" dirty="0"/>
              <a:t>. </a:t>
            </a: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540463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9AC31E-82E4-4CBD-BCAB-97703CDF5100}"/>
              </a:ext>
            </a:extLst>
          </p:cNvPr>
          <p:cNvSpPr>
            <a:spLocks noGrp="1"/>
          </p:cNvSpPr>
          <p:nvPr>
            <p:ph type="title"/>
          </p:nvPr>
        </p:nvSpPr>
        <p:spPr/>
        <p:txBody>
          <a:bodyPr>
            <a:normAutofit/>
          </a:bodyPr>
          <a:lstStyle/>
          <a:p>
            <a:r>
              <a:rPr lang="en-US" b="1" dirty="0">
                <a:solidFill>
                  <a:schemeClr val="accent2"/>
                </a:solidFill>
                <a:latin typeface="Times New Roman" panose="02020603050405020304" pitchFamily="18" charset="0"/>
                <a:cs typeface="Times New Roman" panose="02020603050405020304" pitchFamily="18" charset="0"/>
              </a:rPr>
              <a:t>Dispositional Attribution</a:t>
            </a:r>
          </a:p>
        </p:txBody>
      </p:sp>
      <p:sp>
        <p:nvSpPr>
          <p:cNvPr id="3" name="Content Placeholder 2">
            <a:extLst>
              <a:ext uri="{FF2B5EF4-FFF2-40B4-BE49-F238E27FC236}">
                <a16:creationId xmlns="" xmlns:a16="http://schemas.microsoft.com/office/drawing/2014/main" id="{32BF47DF-AFB5-4081-8D5A-2FAB15DD4C1B}"/>
              </a:ext>
            </a:extLst>
          </p:cNvPr>
          <p:cNvSpPr>
            <a:spLocks noGrp="1"/>
          </p:cNvSpPr>
          <p:nvPr>
            <p:ph idx="1"/>
          </p:nvPr>
        </p:nvSpPr>
        <p:spPr/>
        <p:txBody>
          <a:bodyPr>
            <a:normAutofit fontScale="92500" lnSpcReduction="20000"/>
          </a:bodyPr>
          <a:lstStyle/>
          <a:p>
            <a:pPr>
              <a:buFont typeface="Wingdings" panose="05000000000000000000" pitchFamily="2" charset="2"/>
              <a:buChar char="Ø"/>
            </a:pPr>
            <a:r>
              <a:rPr lang="en-US" dirty="0">
                <a:solidFill>
                  <a:srgbClr val="202124"/>
                </a:solidFill>
                <a:latin typeface="Times New Roman" panose="02020603050405020304" pitchFamily="18" charset="0"/>
                <a:cs typeface="Times New Roman" panose="02020603050405020304" pitchFamily="18" charset="0"/>
              </a:rPr>
              <a:t> Internal conflicts:</a:t>
            </a:r>
          </a:p>
          <a:p>
            <a:pPr>
              <a:buFont typeface="Wingdings" panose="05000000000000000000" pitchFamily="2" charset="2"/>
              <a:buChar char="§"/>
            </a:pPr>
            <a:r>
              <a:rPr lang="en-US" dirty="0">
                <a:solidFill>
                  <a:srgbClr val="202124"/>
                </a:solidFill>
                <a:latin typeface="Times New Roman" panose="02020603050405020304" pitchFamily="18" charset="0"/>
                <a:cs typeface="Times New Roman" panose="02020603050405020304" pitchFamily="18" charset="0"/>
              </a:rPr>
              <a:t>P</a:t>
            </a:r>
            <a:r>
              <a:rPr lang="en-US" i="0" dirty="0">
                <a:solidFill>
                  <a:srgbClr val="202124"/>
                </a:solidFill>
                <a:effectLst/>
                <a:latin typeface="Times New Roman" panose="02020603050405020304" pitchFamily="18" charset="0"/>
                <a:cs typeface="Times New Roman" panose="02020603050405020304" pitchFamily="18" charset="0"/>
              </a:rPr>
              <a:t>ersonality traits</a:t>
            </a:r>
          </a:p>
          <a:p>
            <a:pPr>
              <a:buFont typeface="Wingdings" panose="05000000000000000000" pitchFamily="2" charset="2"/>
              <a:buChar char="§"/>
            </a:pPr>
            <a:r>
              <a:rPr lang="en-US" dirty="0">
                <a:solidFill>
                  <a:srgbClr val="202124"/>
                </a:solidFill>
                <a:latin typeface="Times New Roman" panose="02020603050405020304" pitchFamily="18" charset="0"/>
                <a:cs typeface="Times New Roman" panose="02020603050405020304" pitchFamily="18" charset="0"/>
              </a:rPr>
              <a:t>E</a:t>
            </a:r>
            <a:r>
              <a:rPr lang="en-US" i="0" dirty="0">
                <a:solidFill>
                  <a:srgbClr val="202124"/>
                </a:solidFill>
                <a:effectLst/>
                <a:latin typeface="Times New Roman" panose="02020603050405020304" pitchFamily="18" charset="0"/>
                <a:cs typeface="Times New Roman" panose="02020603050405020304" pitchFamily="18" charset="0"/>
              </a:rPr>
              <a:t>fforts</a:t>
            </a:r>
          </a:p>
          <a:p>
            <a:pPr>
              <a:buFont typeface="Wingdings" panose="05000000000000000000" pitchFamily="2" charset="2"/>
              <a:buChar char="§"/>
            </a:pPr>
            <a:r>
              <a:rPr lang="en-US" dirty="0">
                <a:solidFill>
                  <a:srgbClr val="202124"/>
                </a:solidFill>
                <a:latin typeface="Times New Roman" panose="02020603050405020304" pitchFamily="18" charset="0"/>
                <a:cs typeface="Times New Roman" panose="02020603050405020304" pitchFamily="18" charset="0"/>
              </a:rPr>
              <a:t>M</a:t>
            </a:r>
            <a:r>
              <a:rPr lang="en-US" i="0" dirty="0">
                <a:solidFill>
                  <a:srgbClr val="202124"/>
                </a:solidFill>
                <a:effectLst/>
                <a:latin typeface="Times New Roman" panose="02020603050405020304" pitchFamily="18" charset="0"/>
                <a:cs typeface="Times New Roman" panose="02020603050405020304" pitchFamily="18" charset="0"/>
              </a:rPr>
              <a:t>oods</a:t>
            </a:r>
          </a:p>
          <a:p>
            <a:pPr>
              <a:buFont typeface="Wingdings" panose="05000000000000000000" pitchFamily="2" charset="2"/>
              <a:buChar char="§"/>
            </a:pPr>
            <a:r>
              <a:rPr lang="en-US" dirty="0">
                <a:solidFill>
                  <a:srgbClr val="202124"/>
                </a:solidFill>
                <a:latin typeface="Times New Roman" panose="02020603050405020304" pitchFamily="18" charset="0"/>
                <a:cs typeface="Times New Roman" panose="02020603050405020304" pitchFamily="18" charset="0"/>
              </a:rPr>
              <a:t>J</a:t>
            </a:r>
            <a:r>
              <a:rPr lang="en-US" i="0" dirty="0">
                <a:solidFill>
                  <a:srgbClr val="202124"/>
                </a:solidFill>
                <a:effectLst/>
                <a:latin typeface="Times New Roman" panose="02020603050405020304" pitchFamily="18" charset="0"/>
                <a:cs typeface="Times New Roman" panose="02020603050405020304" pitchFamily="18" charset="0"/>
              </a:rPr>
              <a:t>udgements</a:t>
            </a:r>
          </a:p>
          <a:p>
            <a:pPr>
              <a:buFont typeface="Wingdings" panose="05000000000000000000" pitchFamily="2" charset="2"/>
              <a:buChar char="§"/>
            </a:pPr>
            <a:r>
              <a:rPr lang="en-US" i="0" dirty="0">
                <a:solidFill>
                  <a:srgbClr val="202124"/>
                </a:solidFill>
                <a:effectLst/>
                <a:latin typeface="Times New Roman" panose="02020603050405020304" pitchFamily="18" charset="0"/>
                <a:cs typeface="Times New Roman" panose="02020603050405020304" pitchFamily="18" charset="0"/>
              </a:rPr>
              <a:t> Abilities</a:t>
            </a:r>
          </a:p>
          <a:p>
            <a:pPr>
              <a:buFont typeface="Wingdings" panose="05000000000000000000" pitchFamily="2" charset="2"/>
              <a:buChar char="§"/>
            </a:pPr>
            <a:r>
              <a:rPr lang="en-US" dirty="0">
                <a:solidFill>
                  <a:srgbClr val="202124"/>
                </a:solidFill>
                <a:latin typeface="Times New Roman" panose="02020603050405020304" pitchFamily="18" charset="0"/>
                <a:cs typeface="Times New Roman" panose="02020603050405020304" pitchFamily="18" charset="0"/>
              </a:rPr>
              <a:t>M</a:t>
            </a:r>
            <a:r>
              <a:rPr lang="en-US" i="0" dirty="0">
                <a:solidFill>
                  <a:srgbClr val="202124"/>
                </a:solidFill>
                <a:effectLst/>
                <a:latin typeface="Times New Roman" panose="02020603050405020304" pitchFamily="18" charset="0"/>
                <a:cs typeface="Times New Roman" panose="02020603050405020304" pitchFamily="18" charset="0"/>
              </a:rPr>
              <a:t>otives</a:t>
            </a:r>
          </a:p>
          <a:p>
            <a:pPr>
              <a:buFont typeface="Wingdings" panose="05000000000000000000" pitchFamily="2" charset="2"/>
              <a:buChar char="§"/>
            </a:pPr>
            <a:r>
              <a:rPr lang="en-US" i="0" dirty="0">
                <a:solidFill>
                  <a:srgbClr val="202124"/>
                </a:solidFill>
                <a:effectLst/>
                <a:latin typeface="Times New Roman" panose="02020603050405020304" pitchFamily="18" charset="0"/>
                <a:cs typeface="Times New Roman" panose="02020603050405020304" pitchFamily="18" charset="0"/>
              </a:rPr>
              <a:t> Beliefs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
            </a:pPr>
            <a:endParaRPr lang="en-US" dirty="0"/>
          </a:p>
        </p:txBody>
      </p:sp>
    </p:spTree>
    <p:extLst>
      <p:ext uri="{BB962C8B-B14F-4D97-AF65-F5344CB8AC3E}">
        <p14:creationId xmlns:p14="http://schemas.microsoft.com/office/powerpoint/2010/main" val="1480670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05267F-D4AE-4213-9380-8EE9B3020545}"/>
              </a:ext>
            </a:extLst>
          </p:cNvPr>
          <p:cNvSpPr>
            <a:spLocks noGrp="1"/>
          </p:cNvSpPr>
          <p:nvPr>
            <p:ph type="title"/>
          </p:nvPr>
        </p:nvSpPr>
        <p:spPr/>
        <p:txBody>
          <a:bodyPr>
            <a:normAutofit fontScale="90000"/>
          </a:bodyPr>
          <a:lstStyle/>
          <a:p>
            <a:r>
              <a:rPr lang="en-US" b="1" dirty="0">
                <a:solidFill>
                  <a:schemeClr val="accent2"/>
                </a:solidFill>
                <a:latin typeface="Times New Roman" panose="02020603050405020304" pitchFamily="18" charset="0"/>
                <a:cs typeface="Times New Roman" panose="02020603050405020304" pitchFamily="18" charset="0"/>
              </a:rPr>
              <a:t>Clients B</a:t>
            </a:r>
            <a:r>
              <a:rPr lang="en-US" sz="4400" b="1" i="0" dirty="0">
                <a:solidFill>
                  <a:schemeClr val="accent2"/>
                </a:solidFill>
                <a:effectLst/>
                <a:latin typeface="Times New Roman" panose="02020603050405020304" pitchFamily="18" charset="0"/>
                <a:cs typeface="Times New Roman" panose="02020603050405020304" pitchFamily="18" charset="0"/>
              </a:rPr>
              <a:t>ehavior using Attribution </a:t>
            </a:r>
            <a:r>
              <a:rPr lang="en-US" b="1" dirty="0">
                <a:solidFill>
                  <a:schemeClr val="accent2"/>
                </a:solidFill>
                <a:latin typeface="Times New Roman" panose="02020603050405020304" pitchFamily="18" charset="0"/>
                <a:cs typeface="Times New Roman" panose="02020603050405020304" pitchFamily="18" charset="0"/>
              </a:rPr>
              <a:t>T</a:t>
            </a:r>
            <a:r>
              <a:rPr lang="en-US" sz="4400" b="1" i="0" dirty="0">
                <a:solidFill>
                  <a:schemeClr val="accent2"/>
                </a:solidFill>
                <a:effectLst/>
                <a:latin typeface="Times New Roman" panose="02020603050405020304" pitchFamily="18" charset="0"/>
                <a:cs typeface="Times New Roman" panose="02020603050405020304" pitchFamily="18" charset="0"/>
              </a:rPr>
              <a:t>heory</a:t>
            </a:r>
            <a:endParaRPr lang="en-US" b="1"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5ACD34D5-1A59-4ED2-99C4-8274F81C30B8}"/>
              </a:ext>
            </a:extLst>
          </p:cNvPr>
          <p:cNvSpPr>
            <a:spLocks noGrp="1"/>
          </p:cNvSpPr>
          <p:nvPr>
            <p:ph idx="1"/>
          </p:nvPr>
        </p:nvSpPr>
        <p:spPr/>
        <p:txBody>
          <a:bodyPr/>
          <a:lstStyle/>
          <a:p>
            <a:r>
              <a:rPr lang="en-US" sz="2200" dirty="0">
                <a:solidFill>
                  <a:srgbClr val="202124"/>
                </a:solidFill>
                <a:latin typeface="Times New Roman" panose="02020603050405020304" pitchFamily="18" charset="0"/>
                <a:cs typeface="Times New Roman" panose="02020603050405020304" pitchFamily="18" charset="0"/>
              </a:rPr>
              <a:t>P</a:t>
            </a:r>
            <a:r>
              <a:rPr lang="en-US" sz="2200" i="0" dirty="0">
                <a:solidFill>
                  <a:srgbClr val="202124"/>
                </a:solidFill>
                <a:effectLst/>
                <a:latin typeface="Times New Roman" panose="02020603050405020304" pitchFamily="18" charset="0"/>
                <a:cs typeface="Times New Roman" panose="02020603050405020304" pitchFamily="18" charset="0"/>
              </a:rPr>
              <a:t>ersonality traits: generous when loaning his friend money</a:t>
            </a:r>
          </a:p>
          <a:p>
            <a:r>
              <a:rPr lang="en-US" sz="2200" dirty="0">
                <a:solidFill>
                  <a:srgbClr val="202124"/>
                </a:solidFill>
                <a:latin typeface="Times New Roman" panose="02020603050405020304" pitchFamily="18" charset="0"/>
                <a:cs typeface="Times New Roman" panose="02020603050405020304" pitchFamily="18" charset="0"/>
              </a:rPr>
              <a:t>M</a:t>
            </a:r>
            <a:r>
              <a:rPr lang="en-US" sz="2200" i="0" dirty="0">
                <a:solidFill>
                  <a:srgbClr val="202124"/>
                </a:solidFill>
                <a:effectLst/>
                <a:latin typeface="Times New Roman" panose="02020603050405020304" pitchFamily="18" charset="0"/>
                <a:cs typeface="Times New Roman" panose="02020603050405020304" pitchFamily="18" charset="0"/>
              </a:rPr>
              <a:t>oods: upset that he wasn’t paid on time</a:t>
            </a:r>
          </a:p>
          <a:p>
            <a:r>
              <a:rPr lang="en-US" sz="2200" i="0" dirty="0">
                <a:solidFill>
                  <a:srgbClr val="202124"/>
                </a:solidFill>
                <a:effectLst/>
                <a:latin typeface="Times New Roman" panose="02020603050405020304" pitchFamily="18" charset="0"/>
                <a:cs typeface="Times New Roman" panose="02020603050405020304" pitchFamily="18" charset="0"/>
              </a:rPr>
              <a:t>Abilities: had the money to loan but not give</a:t>
            </a:r>
          </a:p>
          <a:p>
            <a:r>
              <a:rPr lang="en-US" sz="2200" i="0" dirty="0">
                <a:solidFill>
                  <a:srgbClr val="202124"/>
                </a:solidFill>
                <a:effectLst/>
                <a:latin typeface="Times New Roman" panose="02020603050405020304" pitchFamily="18" charset="0"/>
                <a:cs typeface="Times New Roman" panose="02020603050405020304" pitchFamily="18" charset="0"/>
              </a:rPr>
              <a:t>Beliefs: feels friend stole his money and was upset that friend had lied about when he wou</a:t>
            </a:r>
            <a:r>
              <a:rPr lang="en-US" sz="2200" dirty="0">
                <a:solidFill>
                  <a:srgbClr val="202124"/>
                </a:solidFill>
                <a:latin typeface="Times New Roman" panose="02020603050405020304" pitchFamily="18" charset="0"/>
                <a:cs typeface="Times New Roman" panose="02020603050405020304" pitchFamily="18" charset="0"/>
              </a:rPr>
              <a:t>ld repay the loan</a:t>
            </a:r>
            <a:endParaRPr lang="en-US" sz="2200" dirty="0">
              <a:latin typeface="Times New Roman" panose="02020603050405020304" pitchFamily="18" charset="0"/>
              <a:cs typeface="Times New Roman" panose="02020603050405020304" pitchFamily="18" charset="0"/>
            </a:endParaRPr>
          </a:p>
          <a:p>
            <a:endParaRPr lang="en-US" i="0" dirty="0">
              <a:solidFill>
                <a:srgbClr val="202124"/>
              </a:solidFill>
              <a:effectLst/>
              <a:latin typeface="Roboto" panose="02000000000000000000" pitchFamily="2" charset="0"/>
            </a:endParaRPr>
          </a:p>
          <a:p>
            <a:endParaRPr lang="en-US" i="0" dirty="0">
              <a:solidFill>
                <a:srgbClr val="202124"/>
              </a:solidFill>
              <a:effectLst/>
              <a:latin typeface="Roboto" panose="02000000000000000000" pitchFamily="2" charset="0"/>
            </a:endParaRPr>
          </a:p>
          <a:p>
            <a:endParaRPr lang="en-US" i="0" dirty="0">
              <a:solidFill>
                <a:srgbClr val="202124"/>
              </a:solidFill>
              <a:effectLst/>
              <a:latin typeface="Roboto" panose="02000000000000000000" pitchFamily="2" charset="0"/>
            </a:endParaRPr>
          </a:p>
          <a:p>
            <a:endParaRPr lang="en-US" i="0" dirty="0">
              <a:solidFill>
                <a:srgbClr val="202124"/>
              </a:solidFill>
              <a:effectLst/>
              <a:latin typeface="Roboto" panose="02000000000000000000" pitchFamily="2" charset="0"/>
            </a:endParaRPr>
          </a:p>
          <a:p>
            <a:endParaRPr lang="en-US" i="0" dirty="0">
              <a:solidFill>
                <a:srgbClr val="202124"/>
              </a:solidFill>
              <a:effectLst/>
              <a:latin typeface="Roboto" panose="02000000000000000000" pitchFamily="2" charset="0"/>
            </a:endParaRPr>
          </a:p>
          <a:p>
            <a:endParaRPr lang="en-US" dirty="0"/>
          </a:p>
        </p:txBody>
      </p:sp>
    </p:spTree>
    <p:extLst>
      <p:ext uri="{BB962C8B-B14F-4D97-AF65-F5344CB8AC3E}">
        <p14:creationId xmlns:p14="http://schemas.microsoft.com/office/powerpoint/2010/main" val="1623724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470B55-AB0B-46CC-8A27-1DDE5254AB1A}"/>
              </a:ext>
            </a:extLst>
          </p:cNvPr>
          <p:cNvSpPr>
            <a:spLocks noGrp="1"/>
          </p:cNvSpPr>
          <p:nvPr>
            <p:ph type="title"/>
          </p:nvPr>
        </p:nvSpPr>
        <p:spPr/>
        <p:txBody>
          <a:bodyPr>
            <a:normAutofit/>
          </a:bodyPr>
          <a:lstStyle/>
          <a:p>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Situational </a:t>
            </a:r>
            <a:r>
              <a:rPr lang="en-US" b="1" dirty="0">
                <a:solidFill>
                  <a:schemeClr val="accent2"/>
                </a:solidFill>
                <a:latin typeface="Times New Roman" panose="02020603050405020304" pitchFamily="18" charset="0"/>
                <a:cs typeface="Times New Roman" panose="02020603050405020304" pitchFamily="18" charset="0"/>
              </a:rPr>
              <a:t>Attribution</a:t>
            </a:r>
          </a:p>
        </p:txBody>
      </p:sp>
      <p:sp>
        <p:nvSpPr>
          <p:cNvPr id="3" name="Content Placeholder 2">
            <a:extLst>
              <a:ext uri="{FF2B5EF4-FFF2-40B4-BE49-F238E27FC236}">
                <a16:creationId xmlns="" xmlns:a16="http://schemas.microsoft.com/office/drawing/2014/main" id="{37955665-D350-42A4-8FF8-97A51D00FDEF}"/>
              </a:ext>
            </a:extLst>
          </p:cNvPr>
          <p:cNvSpPr>
            <a:spLocks noGrp="1"/>
          </p:cNvSpPr>
          <p:nvPr>
            <p:ph idx="1"/>
          </p:nvPr>
        </p:nvSpPr>
        <p:spPr/>
        <p:txBody>
          <a:bodyPr>
            <a:normAutofit/>
          </a:bodyPr>
          <a:lstStyle/>
          <a:p>
            <a:pPr>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External conflicts:</a:t>
            </a:r>
          </a:p>
          <a:p>
            <a:r>
              <a:rPr lang="en-US" sz="2200" dirty="0">
                <a:latin typeface="Times New Roman" panose="02020603050405020304" pitchFamily="18" charset="0"/>
                <a:cs typeface="Times New Roman" panose="02020603050405020304" pitchFamily="18" charset="0"/>
              </a:rPr>
              <a:t>Event</a:t>
            </a:r>
          </a:p>
          <a:p>
            <a:r>
              <a:rPr lang="en-US" sz="2200" dirty="0">
                <a:latin typeface="Times New Roman" panose="02020603050405020304" pitchFamily="18" charset="0"/>
                <a:cs typeface="Times New Roman" panose="02020603050405020304" pitchFamily="18" charset="0"/>
              </a:rPr>
              <a:t>Behavior</a:t>
            </a:r>
          </a:p>
          <a:p>
            <a:r>
              <a:rPr lang="en-US" sz="2200" dirty="0">
                <a:latin typeface="Times New Roman" panose="02020603050405020304" pitchFamily="18" charset="0"/>
                <a:cs typeface="Times New Roman" panose="02020603050405020304" pitchFamily="18" charset="0"/>
              </a:rPr>
              <a:t>Outcome </a:t>
            </a:r>
          </a:p>
        </p:txBody>
      </p:sp>
    </p:spTree>
    <p:extLst>
      <p:ext uri="{BB962C8B-B14F-4D97-AF65-F5344CB8AC3E}">
        <p14:creationId xmlns:p14="http://schemas.microsoft.com/office/powerpoint/2010/main" val="814553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673780-8538-4A1E-A1E8-FB93654648F4}"/>
              </a:ext>
            </a:extLst>
          </p:cNvPr>
          <p:cNvSpPr>
            <a:spLocks noGrp="1"/>
          </p:cNvSpPr>
          <p:nvPr>
            <p:ph type="title"/>
          </p:nvPr>
        </p:nvSpPr>
        <p:spPr/>
        <p:txBody>
          <a:bodyPr>
            <a:noAutofit/>
          </a:bodyPr>
          <a:lstStyle/>
          <a:p>
            <a:r>
              <a:rPr lang="en-US" b="1" dirty="0">
                <a:solidFill>
                  <a:schemeClr val="accent2"/>
                </a:solidFill>
                <a:latin typeface="Times New Roman" panose="02020603050405020304" pitchFamily="18" charset="0"/>
                <a:cs typeface="Times New Roman" panose="02020603050405020304" pitchFamily="18" charset="0"/>
              </a:rPr>
              <a:t>Friends B</a:t>
            </a:r>
            <a:r>
              <a:rPr lang="en-US" b="1" i="0" dirty="0">
                <a:solidFill>
                  <a:schemeClr val="accent2"/>
                </a:solidFill>
                <a:effectLst/>
                <a:latin typeface="Times New Roman" panose="02020603050405020304" pitchFamily="18" charset="0"/>
                <a:cs typeface="Times New Roman" panose="02020603050405020304" pitchFamily="18" charset="0"/>
              </a:rPr>
              <a:t>ehavior using Attribution </a:t>
            </a:r>
            <a:r>
              <a:rPr lang="en-US" b="1" dirty="0">
                <a:solidFill>
                  <a:schemeClr val="accent2"/>
                </a:solidFill>
                <a:latin typeface="Times New Roman" panose="02020603050405020304" pitchFamily="18" charset="0"/>
                <a:cs typeface="Times New Roman" panose="02020603050405020304" pitchFamily="18" charset="0"/>
              </a:rPr>
              <a:t>T</a:t>
            </a:r>
            <a:r>
              <a:rPr lang="en-US" b="1" i="0" dirty="0">
                <a:solidFill>
                  <a:schemeClr val="accent2"/>
                </a:solidFill>
                <a:effectLst/>
                <a:latin typeface="Times New Roman" panose="02020603050405020304" pitchFamily="18" charset="0"/>
                <a:cs typeface="Times New Roman" panose="02020603050405020304" pitchFamily="18" charset="0"/>
              </a:rPr>
              <a:t>heory</a:t>
            </a:r>
            <a:endParaRPr lang="en-US" b="1"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0BD129FF-AD97-472D-A56D-02B51C828337}"/>
              </a:ext>
            </a:extLst>
          </p:cNvPr>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Event: borrowed money from client, accepting to repay within a month</a:t>
            </a:r>
          </a:p>
          <a:p>
            <a:r>
              <a:rPr lang="en-US" sz="2200" dirty="0">
                <a:latin typeface="Times New Roman" panose="02020603050405020304" pitchFamily="18" charset="0"/>
                <a:cs typeface="Times New Roman" panose="02020603050405020304" pitchFamily="18" charset="0"/>
              </a:rPr>
              <a:t>Behavior: accepted the terms and conditions of the loan</a:t>
            </a:r>
          </a:p>
          <a:p>
            <a:r>
              <a:rPr lang="en-US" sz="2200" dirty="0">
                <a:latin typeface="Times New Roman" panose="02020603050405020304" pitchFamily="18" charset="0"/>
                <a:cs typeface="Times New Roman" panose="02020603050405020304" pitchFamily="18" charset="0"/>
              </a:rPr>
              <a:t>Outcome: was unable to repay the loan which resulted in him being violently attacked</a:t>
            </a:r>
          </a:p>
        </p:txBody>
      </p:sp>
    </p:spTree>
    <p:extLst>
      <p:ext uri="{BB962C8B-B14F-4D97-AF65-F5344CB8AC3E}">
        <p14:creationId xmlns:p14="http://schemas.microsoft.com/office/powerpoint/2010/main" val="1922494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B58608-E0EC-4FEE-9799-8A1D3C683B17}"/>
              </a:ext>
            </a:extLst>
          </p:cNvPr>
          <p:cNvSpPr>
            <a:spLocks noGrp="1"/>
          </p:cNvSpPr>
          <p:nvPr>
            <p:ph type="title"/>
          </p:nvPr>
        </p:nvSpPr>
        <p:spPr/>
        <p:txBody>
          <a:bodyPr>
            <a:normAutofit/>
          </a:bodyPr>
          <a:lstStyle/>
          <a:p>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C</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ognitive </a:t>
            </a:r>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D</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issonance </a:t>
            </a:r>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T</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heory </a:t>
            </a:r>
            <a:endParaRPr lang="en-US" b="1"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575DB0D5-FD68-46AB-9260-9150C59A3BBC}"/>
              </a:ext>
            </a:extLst>
          </p:cNvPr>
          <p:cNvSpPr>
            <a:spLocks noGrp="1"/>
          </p:cNvSpPr>
          <p:nvPr>
            <p:ph idx="1"/>
          </p:nvPr>
        </p:nvSpPr>
        <p:spPr/>
        <p:txBody>
          <a:bodyPr/>
          <a:lstStyle/>
          <a:p>
            <a:pPr marL="0" marR="0">
              <a:spcBef>
                <a:spcPts val="0"/>
              </a:spcBef>
              <a:spcAft>
                <a:spcPts val="300"/>
              </a:spcAft>
              <a:buFont typeface="Wingdings" panose="05000000000000000000" pitchFamily="2" charset="2"/>
              <a:buChar char="Ø"/>
            </a:pPr>
            <a:r>
              <a:rPr lang="en-US" sz="2200" dirty="0">
                <a:solidFill>
                  <a:srgbClr val="262626"/>
                </a:solidFill>
                <a:latin typeface="Times New Roman" panose="02020603050405020304" pitchFamily="18" charset="0"/>
                <a:ea typeface="Calibri" panose="020F0502020204030204" pitchFamily="34" charset="0"/>
                <a:cs typeface="Times New Roman" panose="02020603050405020304" pitchFamily="18" charset="0"/>
              </a:rPr>
              <a:t>C</a:t>
            </a:r>
            <a:r>
              <a:rPr lang="en-US" sz="2200" dirty="0">
                <a:solidFill>
                  <a:srgbClr val="262626"/>
                </a:solidFill>
                <a:effectLst/>
                <a:latin typeface="Times New Roman" panose="02020603050405020304" pitchFamily="18" charset="0"/>
                <a:ea typeface="Calibri" panose="020F0502020204030204" pitchFamily="34" charset="0"/>
                <a:cs typeface="Times New Roman" panose="02020603050405020304" pitchFamily="18" charset="0"/>
              </a:rPr>
              <a:t>ognitive </a:t>
            </a:r>
            <a:r>
              <a:rPr lang="en-US" sz="2200" dirty="0">
                <a:solidFill>
                  <a:srgbClr val="262626"/>
                </a:solidFill>
                <a:latin typeface="Times New Roman" panose="02020603050405020304" pitchFamily="18" charset="0"/>
                <a:ea typeface="Calibri" panose="020F0502020204030204" pitchFamily="34" charset="0"/>
                <a:cs typeface="Times New Roman" panose="02020603050405020304" pitchFamily="18" charset="0"/>
              </a:rPr>
              <a:t>D</a:t>
            </a:r>
            <a:r>
              <a:rPr lang="en-US" sz="2200" dirty="0">
                <a:solidFill>
                  <a:srgbClr val="262626"/>
                </a:solidFill>
                <a:effectLst/>
                <a:latin typeface="Times New Roman" panose="02020603050405020304" pitchFamily="18" charset="0"/>
                <a:ea typeface="Calibri" panose="020F0502020204030204" pitchFamily="34" charset="0"/>
                <a:cs typeface="Times New Roman" panose="02020603050405020304" pitchFamily="18" charset="0"/>
              </a:rPr>
              <a:t>issonance </a:t>
            </a:r>
            <a:r>
              <a:rPr lang="en-US" sz="2200" dirty="0">
                <a:solidFill>
                  <a:srgbClr val="262626"/>
                </a:solidFill>
                <a:latin typeface="Times New Roman" panose="02020603050405020304" pitchFamily="18" charset="0"/>
                <a:ea typeface="Calibri" panose="020F0502020204030204" pitchFamily="34" charset="0"/>
                <a:cs typeface="Times New Roman" panose="02020603050405020304" pitchFamily="18" charset="0"/>
              </a:rPr>
              <a:t>T</a:t>
            </a:r>
            <a:r>
              <a:rPr lang="en-US" sz="2200" dirty="0">
                <a:solidFill>
                  <a:srgbClr val="262626"/>
                </a:solidFill>
                <a:effectLst/>
                <a:latin typeface="Times New Roman" panose="02020603050405020304" pitchFamily="18" charset="0"/>
                <a:ea typeface="Calibri" panose="020F0502020204030204" pitchFamily="34" charset="0"/>
                <a:cs typeface="Times New Roman" panose="02020603050405020304" pitchFamily="18" charset="0"/>
              </a:rPr>
              <a:t>heory Signs</a:t>
            </a:r>
            <a:endPar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Squeamishness: Feeling Uncomfortable</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Avoidance: Specifically- Avoiding Conflict</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Ignoring the Facts: Do As I Say, Not As I Do</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Talking Yourself Off the Ledge:</a:t>
            </a:r>
            <a:r>
              <a:rPr lang="en-US" sz="2200"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Rationalization</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Deer Eyes: Fear of Missing Out</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Homer D'oh Syndrome:</a:t>
            </a:r>
            <a:r>
              <a:rPr lang="en-US" sz="2200"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Shame</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spcBef>
                <a:spcPts val="0"/>
              </a:spcBef>
              <a:spcAft>
                <a:spcPts val="300"/>
              </a:spcAft>
            </a:pP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I've Messed Up:</a:t>
            </a:r>
            <a:r>
              <a:rPr lang="en-US" sz="2200" dirty="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Guilt</a:t>
            </a:r>
            <a:endParaRPr lang="en-US" sz="22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50781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AD73DF7-1F9D-4481-872C-7E3D506A227F}"/>
              </a:ext>
            </a:extLst>
          </p:cNvPr>
          <p:cNvSpPr>
            <a:spLocks noGrp="1"/>
          </p:cNvSpPr>
          <p:nvPr>
            <p:ph type="title"/>
          </p:nvPr>
        </p:nvSpPr>
        <p:spPr/>
        <p:txBody>
          <a:bodyPr/>
          <a:lstStyle/>
          <a:p>
            <a:r>
              <a:rPr lang="en-US" b="1" dirty="0">
                <a:solidFill>
                  <a:schemeClr val="accent2"/>
                </a:solidFill>
                <a:latin typeface="Times New Roman" panose="02020603050405020304" pitchFamily="18" charset="0"/>
                <a:cs typeface="Times New Roman" panose="02020603050405020304" pitchFamily="18" charset="0"/>
              </a:rPr>
              <a:t>Friends </a:t>
            </a:r>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C</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ognitive </a:t>
            </a:r>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D</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issonance </a:t>
            </a:r>
            <a:endParaRPr lang="en-US" b="1"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613871D7-8275-48B2-969A-355E4A4F63C6}"/>
              </a:ext>
            </a:extLst>
          </p:cNvPr>
          <p:cNvSpPr>
            <a:spLocks noGrp="1"/>
          </p:cNvSpPr>
          <p:nvPr>
            <p:ph idx="1"/>
          </p:nvPr>
        </p:nvSpPr>
        <p:spPr/>
        <p:txBody>
          <a:bodyPr>
            <a:normAutofit/>
          </a:bodyPr>
          <a:lstStyle/>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Squeamishness</a:t>
            </a:r>
          </a:p>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Talking Yourself Off the Ledge</a:t>
            </a:r>
          </a:p>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Avoidance</a:t>
            </a:r>
          </a:p>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Homer D'oh Syndrome</a:t>
            </a:r>
          </a:p>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I've Messed Up</a:t>
            </a:r>
            <a:endParaRPr lang="en-US" sz="2200" dirty="0"/>
          </a:p>
        </p:txBody>
      </p:sp>
    </p:spTree>
    <p:extLst>
      <p:ext uri="{BB962C8B-B14F-4D97-AF65-F5344CB8AC3E}">
        <p14:creationId xmlns:p14="http://schemas.microsoft.com/office/powerpoint/2010/main" val="2506728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F06FDA-624B-40E2-9B94-C6D7C6A2D78A}"/>
              </a:ext>
            </a:extLst>
          </p:cNvPr>
          <p:cNvSpPr>
            <a:spLocks noGrp="1"/>
          </p:cNvSpPr>
          <p:nvPr>
            <p:ph type="title"/>
          </p:nvPr>
        </p:nvSpPr>
        <p:spPr/>
        <p:txBody>
          <a:bodyPr/>
          <a:lstStyle/>
          <a:p>
            <a:r>
              <a:rPr lang="en-US" b="1" dirty="0">
                <a:solidFill>
                  <a:schemeClr val="accent2"/>
                </a:solidFill>
                <a:latin typeface="Times New Roman" panose="02020603050405020304" pitchFamily="18" charset="0"/>
                <a:cs typeface="Times New Roman" panose="02020603050405020304" pitchFamily="18" charset="0"/>
              </a:rPr>
              <a:t>Offenders </a:t>
            </a:r>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C</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ognitive </a:t>
            </a:r>
            <a:r>
              <a:rPr lang="en-US" b="1" dirty="0">
                <a:solidFill>
                  <a:schemeClr val="accent2"/>
                </a:solidFill>
                <a:latin typeface="Times New Roman" panose="02020603050405020304" pitchFamily="18" charset="0"/>
                <a:ea typeface="Calibri" panose="020F0502020204030204" pitchFamily="34" charset="0"/>
                <a:cs typeface="Times New Roman" panose="02020603050405020304" pitchFamily="18" charset="0"/>
              </a:rPr>
              <a:t>D</a:t>
            </a:r>
            <a:r>
              <a:rPr lang="en-US" b="1" dirty="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issonance </a:t>
            </a:r>
            <a:endParaRPr lang="en-US" b="1"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 xmlns:a16="http://schemas.microsoft.com/office/drawing/2014/main" id="{D312AE5E-A26B-4F1B-8E8E-3672F4F90E4E}"/>
              </a:ext>
            </a:extLst>
          </p:cNvPr>
          <p:cNvSpPr>
            <a:spLocks noGrp="1"/>
          </p:cNvSpPr>
          <p:nvPr>
            <p:ph idx="1"/>
          </p:nvPr>
        </p:nvSpPr>
        <p:spPr/>
        <p:txBody>
          <a:bodyPr>
            <a:normAutofit/>
          </a:bodyPr>
          <a:lstStyle/>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Ignoring the Facts</a:t>
            </a:r>
          </a:p>
          <a:p>
            <a:r>
              <a:rPr lang="en-US" sz="2200" dirty="0">
                <a:solidFill>
                  <a:srgbClr val="202124"/>
                </a:solidFill>
                <a:effectLst/>
                <a:latin typeface="Times New Roman" panose="02020603050405020304" pitchFamily="18" charset="0"/>
                <a:ea typeface="Times New Roman" panose="02020603050405020304" pitchFamily="18" charset="0"/>
                <a:cs typeface="Times New Roman" panose="02020603050405020304" pitchFamily="18" charset="0"/>
              </a:rPr>
              <a:t>Deer Eyes</a:t>
            </a:r>
            <a:endParaRPr lang="en-US" sz="2200" dirty="0"/>
          </a:p>
        </p:txBody>
      </p:sp>
    </p:spTree>
    <p:extLst>
      <p:ext uri="{BB962C8B-B14F-4D97-AF65-F5344CB8AC3E}">
        <p14:creationId xmlns:p14="http://schemas.microsoft.com/office/powerpoint/2010/main" val="937234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latin typeface="Times New Roman" pitchFamily="18" charset="0"/>
                <a:cs typeface="Times New Roman" pitchFamily="18" charset="0"/>
              </a:rPr>
              <a:t>Application of cognitive dissonance </a:t>
            </a:r>
            <a:r>
              <a:rPr lang="en-US" sz="2700" dirty="0" smtClean="0">
                <a:latin typeface="Times New Roman" pitchFamily="18" charset="0"/>
                <a:cs typeface="Times New Roman" pitchFamily="18" charset="0"/>
              </a:rPr>
              <a:t>theory</a:t>
            </a:r>
            <a:r>
              <a:rPr lang="en-GB" dirty="0" smtClean="0"/>
              <a:t> </a:t>
            </a:r>
            <a:endParaRPr lang="en-GB" dirty="0"/>
          </a:p>
        </p:txBody>
      </p:sp>
      <p:sp>
        <p:nvSpPr>
          <p:cNvPr id="3" name="Content Placeholder 2"/>
          <p:cNvSpPr>
            <a:spLocks noGrp="1"/>
          </p:cNvSpPr>
          <p:nvPr>
            <p:ph idx="1"/>
          </p:nvPr>
        </p:nvSpPr>
        <p:spPr/>
        <p:txBody>
          <a:bodyPr>
            <a:normAutofit/>
          </a:bodyPr>
          <a:lstStyle/>
          <a:p>
            <a:pPr marL="0" indent="0" algn="ctr"/>
            <a:r>
              <a:rPr lang="en-US" dirty="0" smtClean="0">
                <a:latin typeface="Times New Roman" pitchFamily="18" charset="0"/>
                <a:cs typeface="Times New Roman" pitchFamily="18" charset="0"/>
              </a:rPr>
              <a:t>There </a:t>
            </a:r>
            <a:r>
              <a:rPr lang="en-US" dirty="0">
                <a:latin typeface="Times New Roman" pitchFamily="18" charset="0"/>
                <a:cs typeface="Times New Roman" pitchFamily="18" charset="0"/>
              </a:rPr>
              <a:t>was conflict between the offender and the friend (Cogan, 2020). </a:t>
            </a:r>
          </a:p>
          <a:p>
            <a:pPr>
              <a:buFont typeface="Arial" pitchFamily="34" charset="0"/>
              <a:buChar char="•"/>
            </a:pPr>
            <a:r>
              <a:rPr lang="en-US" dirty="0">
                <a:latin typeface="Times New Roman" pitchFamily="18" charset="0"/>
                <a:cs typeface="Times New Roman" pitchFamily="18" charset="0"/>
              </a:rPr>
              <a:t> Application of actions that conflict with individuals values</a:t>
            </a:r>
          </a:p>
          <a:p>
            <a:pPr>
              <a:buFont typeface="Arial" pitchFamily="34" charset="0"/>
              <a:buChar char="•"/>
            </a:pPr>
            <a:r>
              <a:rPr lang="en-US" dirty="0">
                <a:latin typeface="Times New Roman" pitchFamily="18" charset="0"/>
                <a:cs typeface="Times New Roman" pitchFamily="18" charset="0"/>
              </a:rPr>
              <a:t> The offender knows the truth of conflict but continues with such actions.</a:t>
            </a:r>
          </a:p>
          <a:p>
            <a:pPr>
              <a:buFont typeface="Arial" pitchFamily="34" charset="0"/>
              <a:buChar char="•"/>
            </a:pPr>
            <a:r>
              <a:rPr lang="en-US" dirty="0">
                <a:latin typeface="Times New Roman" pitchFamily="18" charset="0"/>
                <a:cs typeface="Times New Roman" pitchFamily="18" charset="0"/>
              </a:rPr>
              <a:t> Actions of the offender were inconsistent towards the friend</a:t>
            </a:r>
          </a:p>
          <a:p>
            <a:pPr>
              <a:buFont typeface="Arial" pitchFamily="34" charset="0"/>
              <a:buChar char="•"/>
            </a:pPr>
            <a:r>
              <a:rPr lang="en-US" dirty="0">
                <a:latin typeface="Times New Roman" pitchFamily="18" charset="0"/>
                <a:cs typeface="Times New Roman" pitchFamily="18" charset="0"/>
              </a:rPr>
              <a:t> Violation of individuals values was promoted by the conflict from offender</a:t>
            </a:r>
          </a:p>
          <a:p>
            <a:endParaRPr lang="en-GB" dirty="0"/>
          </a:p>
        </p:txBody>
      </p:sp>
    </p:spTree>
    <p:extLst>
      <p:ext uri="{BB962C8B-B14F-4D97-AF65-F5344CB8AC3E}">
        <p14:creationId xmlns:p14="http://schemas.microsoft.com/office/powerpoint/2010/main" val="3723224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700" dirty="0">
                <a:latin typeface="Times New Roman" pitchFamily="18" charset="0"/>
                <a:cs typeface="Times New Roman" pitchFamily="18" charset="0"/>
              </a:rPr>
              <a:t>How cognitive dissonance influences </a:t>
            </a:r>
            <a:r>
              <a:rPr lang="en-US" sz="2700" dirty="0" smtClean="0">
                <a:latin typeface="Times New Roman" pitchFamily="18" charset="0"/>
                <a:cs typeface="Times New Roman" pitchFamily="18" charset="0"/>
              </a:rPr>
              <a:t>recidivism</a:t>
            </a:r>
            <a:r>
              <a:rPr lang="en-GB" dirty="0" smtClean="0"/>
              <a:t> </a:t>
            </a:r>
            <a:endParaRPr lang="en-GB" dirty="0"/>
          </a:p>
        </p:txBody>
      </p:sp>
      <p:sp>
        <p:nvSpPr>
          <p:cNvPr id="3" name="Content Placeholder 2"/>
          <p:cNvSpPr>
            <a:spLocks noGrp="1"/>
          </p:cNvSpPr>
          <p:nvPr>
            <p:ph idx="1"/>
          </p:nvPr>
        </p:nvSpPr>
        <p:spPr/>
        <p:txBody>
          <a:bodyPr>
            <a:normAutofit/>
          </a:bodyPr>
          <a:lstStyle/>
          <a:p>
            <a:pPr algn="ctr"/>
            <a:r>
              <a:rPr lang="en-US" dirty="0" smtClean="0">
                <a:latin typeface="Times New Roman" pitchFamily="18" charset="0"/>
                <a:cs typeface="Times New Roman" pitchFamily="18" charset="0"/>
              </a:rPr>
              <a:t>Lack </a:t>
            </a:r>
            <a:r>
              <a:rPr lang="en-US" dirty="0">
                <a:latin typeface="Times New Roman" pitchFamily="18" charset="0"/>
                <a:cs typeface="Times New Roman" pitchFamily="18" charset="0"/>
              </a:rPr>
              <a:t>of controllability by offender may lead to recidivism</a:t>
            </a:r>
          </a:p>
          <a:p>
            <a:pPr>
              <a:buFont typeface="Arial" pitchFamily="34" charset="0"/>
              <a:buChar char="•"/>
            </a:pPr>
            <a:r>
              <a:rPr lang="en-US" dirty="0">
                <a:solidFill>
                  <a:schemeClr val="tx1">
                    <a:lumMod val="65000"/>
                    <a:lumOff val="35000"/>
                  </a:schemeClr>
                </a:solidFill>
                <a:latin typeface="Times New Roman" pitchFamily="18" charset="0"/>
                <a:cs typeface="Times New Roman" pitchFamily="18" charset="0"/>
              </a:rPr>
              <a:t> Learning of activities that contradict cases of being a friendly person may make a person reoffend. </a:t>
            </a:r>
          </a:p>
          <a:p>
            <a:pPr>
              <a:buFont typeface="Arial" pitchFamily="34" charset="0"/>
              <a:buChar char="•"/>
            </a:pPr>
            <a:r>
              <a:rPr lang="en-US" dirty="0">
                <a:solidFill>
                  <a:schemeClr val="tx1">
                    <a:lumMod val="65000"/>
                    <a:lumOff val="35000"/>
                  </a:schemeClr>
                </a:solidFill>
                <a:latin typeface="Times New Roman" pitchFamily="18" charset="0"/>
                <a:cs typeface="Times New Roman" pitchFamily="18" charset="0"/>
              </a:rPr>
              <a:t> When an offender supports actions that conflict with others values</a:t>
            </a:r>
            <a:r>
              <a:rPr lang="en-US" dirty="0">
                <a:latin typeface="Times New Roman" panose="02020603050405020304" pitchFamily="18" charset="0"/>
                <a:cs typeface="Times New Roman" panose="02020603050405020304" pitchFamily="18" charset="0"/>
              </a:rPr>
              <a:t> (Cogan, 2020)</a:t>
            </a:r>
            <a:r>
              <a:rPr lang="en-US" dirty="0">
                <a:solidFill>
                  <a:schemeClr val="tx1">
                    <a:lumMod val="65000"/>
                    <a:lumOff val="35000"/>
                  </a:schemeClr>
                </a:solidFill>
                <a:latin typeface="Times New Roman" pitchFamily="18" charset="0"/>
                <a:cs typeface="Times New Roman" pitchFamily="18" charset="0"/>
              </a:rPr>
              <a:t>. </a:t>
            </a:r>
          </a:p>
          <a:p>
            <a:pPr>
              <a:buFont typeface="Arial" pitchFamily="34" charset="0"/>
              <a:buChar char="•"/>
            </a:pPr>
            <a:r>
              <a:rPr lang="en-US" dirty="0">
                <a:solidFill>
                  <a:schemeClr val="tx1">
                    <a:lumMod val="65000"/>
                    <a:lumOff val="35000"/>
                  </a:schemeClr>
                </a:solidFill>
                <a:latin typeface="Times New Roman" pitchFamily="18" charset="0"/>
                <a:cs typeface="Times New Roman" pitchFamily="18" charset="0"/>
              </a:rPr>
              <a:t> People not embracing the truth by being rebellious for the activities </a:t>
            </a:r>
          </a:p>
          <a:p>
            <a:endParaRPr lang="en-GB" dirty="0"/>
          </a:p>
        </p:txBody>
      </p:sp>
    </p:spTree>
    <p:extLst>
      <p:ext uri="{BB962C8B-B14F-4D97-AF65-F5344CB8AC3E}">
        <p14:creationId xmlns:p14="http://schemas.microsoft.com/office/powerpoint/2010/main" val="545738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solidFill>
                  <a:schemeClr val="tx1">
                    <a:lumMod val="95000"/>
                    <a:lumOff val="5000"/>
                  </a:schemeClr>
                </a:solidFill>
                <a:latin typeface="Times New Roman" pitchFamily="18" charset="0"/>
                <a:cs typeface="Times New Roman" pitchFamily="18" charset="0"/>
              </a:rPr>
              <a:t>Offenders attitude and behavior </a:t>
            </a:r>
            <a:r>
              <a:rPr lang="en-US" sz="2400" dirty="0" smtClean="0">
                <a:solidFill>
                  <a:schemeClr val="tx1">
                    <a:lumMod val="95000"/>
                    <a:lumOff val="5000"/>
                  </a:schemeClr>
                </a:solidFill>
                <a:latin typeface="Times New Roman" pitchFamily="18" charset="0"/>
                <a:cs typeface="Times New Roman" pitchFamily="18" charset="0"/>
              </a:rPr>
              <a:t>influence</a:t>
            </a:r>
            <a:r>
              <a:rPr lang="en-GB" sz="2400" dirty="0" smtClean="0">
                <a:latin typeface="Times New Roman" pitchFamily="18" charset="0"/>
                <a:cs typeface="Times New Roman" pitchFamily="18" charset="0"/>
              </a:rPr>
              <a:t> </a:t>
            </a:r>
            <a:endParaRPr lang="en-GB"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dirty="0" smtClean="0">
                <a:solidFill>
                  <a:schemeClr val="tx1">
                    <a:lumMod val="95000"/>
                    <a:lumOff val="5000"/>
                  </a:schemeClr>
                </a:solidFill>
                <a:latin typeface="Times New Roman" pitchFamily="18" charset="0"/>
                <a:cs typeface="Times New Roman" pitchFamily="18" charset="0"/>
              </a:rPr>
              <a:t>The</a:t>
            </a:r>
            <a:r>
              <a:rPr lang="en-US" sz="2800" dirty="0" smtClean="0">
                <a:solidFill>
                  <a:schemeClr val="tx1">
                    <a:lumMod val="95000"/>
                    <a:lumOff val="5000"/>
                  </a:schemeClr>
                </a:solidFill>
                <a:latin typeface="Times New Roman" pitchFamily="18" charset="0"/>
                <a:cs typeface="Times New Roman" pitchFamily="18" charset="0"/>
              </a:rPr>
              <a:t> </a:t>
            </a:r>
            <a:r>
              <a:rPr lang="en-US" dirty="0">
                <a:solidFill>
                  <a:schemeClr val="tx1">
                    <a:lumMod val="95000"/>
                    <a:lumOff val="5000"/>
                  </a:schemeClr>
                </a:solidFill>
                <a:latin typeface="Times New Roman" pitchFamily="18" charset="0"/>
                <a:cs typeface="Times New Roman" pitchFamily="18" charset="0"/>
              </a:rPr>
              <a:t>offender has a poor attitude that may affect efficacy of support services to be delivered. The behavior of hitting a friend is not appropriate in ensuring conflict resolution gets achieved </a:t>
            </a:r>
            <a:r>
              <a:rPr lang="en-US" dirty="0">
                <a:latin typeface="Times New Roman" panose="02020603050405020304" pitchFamily="18" charset="0"/>
                <a:cs typeface="Times New Roman" panose="02020603050405020304" pitchFamily="18" charset="0"/>
              </a:rPr>
              <a:t>(Cogan, 2020)</a:t>
            </a:r>
            <a:r>
              <a:rPr lang="en-US" dirty="0">
                <a:solidFill>
                  <a:schemeClr val="tx1">
                    <a:lumMod val="65000"/>
                    <a:lumOff val="35000"/>
                  </a:schemeClr>
                </a:solidFill>
                <a:latin typeface="Times New Roman" pitchFamily="18" charset="0"/>
                <a:cs typeface="Times New Roman" pitchFamily="18" charset="0"/>
              </a:rPr>
              <a:t>.</a:t>
            </a:r>
            <a:r>
              <a:rPr lang="en-US" dirty="0">
                <a:solidFill>
                  <a:schemeClr val="tx1">
                    <a:lumMod val="95000"/>
                    <a:lumOff val="5000"/>
                  </a:schemeClr>
                </a:solidFill>
                <a:latin typeface="Times New Roman" pitchFamily="18" charset="0"/>
                <a:cs typeface="Times New Roman" pitchFamily="18" charset="0"/>
              </a:rPr>
              <a:t> Beating a person creates animosity that prevents achievement of good relations. Violent attack on a the friend makes the offender a ruthless person without morals of creating peace. Violent people prevents people from being in a position of assisting to solve problems. </a:t>
            </a:r>
          </a:p>
          <a:p>
            <a:endParaRPr lang="en-GB" dirty="0"/>
          </a:p>
        </p:txBody>
      </p:sp>
    </p:spTree>
    <p:extLst>
      <p:ext uri="{BB962C8B-B14F-4D97-AF65-F5344CB8AC3E}">
        <p14:creationId xmlns:p14="http://schemas.microsoft.com/office/powerpoint/2010/main" val="2431340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Cogan, O. (2020). A grounded theory study of the psychological and social processes apparent in the lives of contemporary 16-18 year olds.</a:t>
            </a:r>
          </a:p>
        </p:txBody>
      </p:sp>
    </p:spTree>
    <p:extLst>
      <p:ext uri="{BB962C8B-B14F-4D97-AF65-F5344CB8AC3E}">
        <p14:creationId xmlns:p14="http://schemas.microsoft.com/office/powerpoint/2010/main" val="389748366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4526</TotalTime>
  <Words>1308</Words>
  <Application>Microsoft Office PowerPoint</Application>
  <PresentationFormat>Custom</PresentationFormat>
  <Paragraphs>119</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Organic</vt:lpstr>
      <vt:lpstr>Attribution and Cognitive Dissonance Theory</vt:lpstr>
      <vt:lpstr>Situation Description</vt:lpstr>
      <vt:lpstr>Situation Analysis</vt:lpstr>
      <vt:lpstr>Attribution and Cognitive Dissonance Theory</vt:lpstr>
      <vt:lpstr>Dispositional Attribution</vt:lpstr>
      <vt:lpstr>Clients Behavior using Attribution Theory</vt:lpstr>
      <vt:lpstr>Situational Attribution</vt:lpstr>
      <vt:lpstr>Friends Behavior using Attribution Theory</vt:lpstr>
      <vt:lpstr>Cognitive Dissonance Theory </vt:lpstr>
      <vt:lpstr>Friends Cognitive Dissonance </vt:lpstr>
      <vt:lpstr>Offenders Cognitive Dissonance </vt:lpstr>
      <vt:lpstr>Application of cognitive dissonance theory </vt:lpstr>
      <vt:lpstr>How cognitive dissonance influences recidivism </vt:lpstr>
      <vt:lpstr>Offenders attitude and behavior influence </vt:lpstr>
      <vt:lpstr>Reference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Attribution and Cognitive Dissonance Theory</dc:title>
  <dc:creator>Microsoft account</dc:creator>
  <cp:lastModifiedBy>BRAYO</cp:lastModifiedBy>
  <cp:revision>25</cp:revision>
  <dcterms:created xsi:type="dcterms:W3CDTF">2021-10-26T17:03:18Z</dcterms:created>
  <dcterms:modified xsi:type="dcterms:W3CDTF">2021-11-02T03:20:28Z</dcterms:modified>
</cp:coreProperties>
</file>